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65" r:id="rId3"/>
    <p:sldId id="256" r:id="rId4"/>
    <p:sldId id="257" r:id="rId5"/>
    <p:sldId id="258" r:id="rId6"/>
    <p:sldId id="259" r:id="rId7"/>
    <p:sldId id="260" r:id="rId8"/>
    <p:sldId id="266" r:id="rId9"/>
    <p:sldId id="267" r:id="rId10"/>
    <p:sldId id="268" r:id="rId11"/>
    <p:sldId id="269" r:id="rId12"/>
    <p:sldId id="261" r:id="rId13"/>
    <p:sldId id="262" r:id="rId14"/>
    <p:sldId id="26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43E"/>
    <a:srgbClr val="7896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2574" y="1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Wednesday, January 18,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942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696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40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60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695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3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36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21924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37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564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Wednesday, January 18,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033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Wednesday, January 18, 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9582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6.png"/><Relationship Id="rId5" Type="http://schemas.microsoft.com/office/2007/relationships/hdphoto" Target="../media/hdphoto6.wdp"/><Relationship Id="rId4" Type="http://schemas.openxmlformats.org/officeDocument/2006/relationships/image" Target="../media/image23.png"/><Relationship Id="rId9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6.png"/><Relationship Id="rId5" Type="http://schemas.microsoft.com/office/2007/relationships/hdphoto" Target="../media/hdphoto6.wdp"/><Relationship Id="rId4" Type="http://schemas.openxmlformats.org/officeDocument/2006/relationships/image" Target="../media/image23.png"/><Relationship Id="rId9" Type="http://schemas.openxmlformats.org/officeDocument/2006/relationships/image" Target="../media/image2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microsoft.com/office/2007/relationships/hdphoto" Target="../media/hdphoto3.wdp"/><Relationship Id="rId7" Type="http://schemas.openxmlformats.org/officeDocument/2006/relationships/image" Target="../media/image13.png"/><Relationship Id="rId12" Type="http://schemas.openxmlformats.org/officeDocument/2006/relationships/image" Target="../media/image18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7.png"/><Relationship Id="rId5" Type="http://schemas.openxmlformats.org/officeDocument/2006/relationships/image" Target="../media/image9.png"/><Relationship Id="rId10" Type="http://schemas.openxmlformats.org/officeDocument/2006/relationships/image" Target="../media/image16.png"/><Relationship Id="rId4" Type="http://schemas.openxmlformats.org/officeDocument/2006/relationships/image" Target="../media/image6.png"/><Relationship Id="rId9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openxmlformats.org/officeDocument/2006/relationships/image" Target="../media/image5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7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microsoft.com/office/2007/relationships/hdphoto" Target="../media/hdphoto6.wdp"/><Relationship Id="rId4" Type="http://schemas.openxmlformats.org/officeDocument/2006/relationships/image" Target="../media/image23.png"/><Relationship Id="rId9" Type="http://schemas.openxmlformats.org/officeDocument/2006/relationships/image" Target="../media/image24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6.png"/><Relationship Id="rId5" Type="http://schemas.microsoft.com/office/2007/relationships/hdphoto" Target="../media/hdphoto6.wdp"/><Relationship Id="rId4" Type="http://schemas.openxmlformats.org/officeDocument/2006/relationships/image" Target="../media/image23.pn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96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6.png">
            <a:extLst>
              <a:ext uri="{FF2B5EF4-FFF2-40B4-BE49-F238E27FC236}">
                <a16:creationId xmlns:a16="http://schemas.microsoft.com/office/drawing/2014/main" id="{D3F04ABC-62F7-E526-AFB5-0ACF16174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483" y="341107"/>
            <a:ext cx="2761691" cy="60386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4.png">
            <a:extLst>
              <a:ext uri="{FF2B5EF4-FFF2-40B4-BE49-F238E27FC236}">
                <a16:creationId xmlns:a16="http://schemas.microsoft.com/office/drawing/2014/main" id="{41784F07-02DD-6A40-FE4A-F050C0F6A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" y="5452404"/>
            <a:ext cx="2286000" cy="769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asted-image.pdf">
            <a:extLst>
              <a:ext uri="{FF2B5EF4-FFF2-40B4-BE49-F238E27FC236}">
                <a16:creationId xmlns:a16="http://schemas.microsoft.com/office/drawing/2014/main" id="{50A743EE-631F-E1A9-91B9-AA5F1BAB0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" y="341107"/>
            <a:ext cx="2334675" cy="790606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Shape 71">
            <a:extLst>
              <a:ext uri="{FF2B5EF4-FFF2-40B4-BE49-F238E27FC236}">
                <a16:creationId xmlns:a16="http://schemas.microsoft.com/office/drawing/2014/main" id="{BA91C73F-F275-E9A0-EDF9-FA7B50CEC3B1}"/>
              </a:ext>
            </a:extLst>
          </p:cNvPr>
          <p:cNvSpPr/>
          <p:nvPr/>
        </p:nvSpPr>
        <p:spPr>
          <a:xfrm>
            <a:off x="996082" y="2431663"/>
            <a:ext cx="7281143" cy="9158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93000"/>
              </a:lnSpc>
              <a:spcBef>
                <a:spcPts val="0"/>
              </a:spcBef>
              <a:defRPr sz="7000">
                <a:solidFill>
                  <a:srgbClr val="3C3C4C"/>
                </a:solidFill>
                <a:latin typeface="Adagio_Slab"/>
                <a:ea typeface="Adagio_Slab"/>
                <a:cs typeface="Adagio_Slab"/>
                <a:sym typeface="Adagio_Slab"/>
              </a:defRPr>
            </a:lvl1pPr>
          </a:lstStyle>
          <a:p>
            <a:pPr marL="0" marR="0" lvl="0" indent="0" algn="ctr" defTabSz="1087437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3200" b="0" i="1" u="none" strike="noStrike" kern="0" cap="none" spc="0" normalizeH="0" baseline="0" noProof="0" dirty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latin typeface="+mn-lt"/>
                <a:sym typeface="Adagio_Slab"/>
              </a:rPr>
              <a:t>System do monitorowania obciążenia zasobów maszyn w organizacji</a:t>
            </a:r>
          </a:p>
        </p:txBody>
      </p:sp>
      <p:sp>
        <p:nvSpPr>
          <p:cNvPr id="33" name="pole tekstowe 1">
            <a:extLst>
              <a:ext uri="{FF2B5EF4-FFF2-40B4-BE49-F238E27FC236}">
                <a16:creationId xmlns:a16="http://schemas.microsoft.com/office/drawing/2014/main" id="{355983AE-735F-C653-960F-04376B2162DE}"/>
              </a:ext>
            </a:extLst>
          </p:cNvPr>
          <p:cNvSpPr txBox="1"/>
          <p:nvPr/>
        </p:nvSpPr>
        <p:spPr>
          <a:xfrm>
            <a:off x="1394050" y="3461430"/>
            <a:ext cx="6485206" cy="7052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110709" tIns="110709" rIns="110709" bIns="110709" numCol="1" spcCol="38100" rtlCol="0" anchor="t">
            <a:spAutoFit/>
          </a:bodyPr>
          <a:lstStyle/>
          <a:p>
            <a:pPr marL="0" marR="0" lvl="0" indent="0" algn="ctr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0" cap="none" spc="0" normalizeH="0" baseline="0" noProof="0" dirty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Oskar Jankowski</a:t>
            </a:r>
            <a:endParaRPr kumimoji="0" lang="pl-PL" sz="2400" b="0" i="1" u="none" strike="noStrike" kern="0" cap="none" spc="0" normalizeH="0" baseline="0" noProof="0" dirty="0">
              <a:ln>
                <a:noFill/>
              </a:ln>
              <a:solidFill>
                <a:srgbClr val="30343E"/>
              </a:solidFill>
              <a:effectLst/>
              <a:uLnTx/>
              <a:uFillTx/>
              <a:cs typeface="Times New Roman"/>
              <a:sym typeface="Times New Roman"/>
            </a:endParaRPr>
          </a:p>
        </p:txBody>
      </p:sp>
      <p:sp>
        <p:nvSpPr>
          <p:cNvPr id="34" name="pole tekstowe 6">
            <a:extLst>
              <a:ext uri="{FF2B5EF4-FFF2-40B4-BE49-F238E27FC236}">
                <a16:creationId xmlns:a16="http://schemas.microsoft.com/office/drawing/2014/main" id="{CB947FCF-F365-6BE3-EC65-26085CD5D0F5}"/>
              </a:ext>
            </a:extLst>
          </p:cNvPr>
          <p:cNvSpPr txBox="1"/>
          <p:nvPr/>
        </p:nvSpPr>
        <p:spPr>
          <a:xfrm>
            <a:off x="101957" y="4033078"/>
            <a:ext cx="9069391" cy="5944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110709" tIns="110709" rIns="110709" bIns="110709" numCol="1" spcCol="38100" rtlCol="0" anchor="t">
            <a:spAutoFit/>
          </a:bodyPr>
          <a:lstStyle/>
          <a:p>
            <a:pPr marL="0" marR="0" lvl="0" indent="0" algn="ctr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b="0" i="0" u="none" strike="noStrike" kern="0" cap="none" spc="0" normalizeH="0" baseline="0" noProof="0" dirty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Promotor: </a:t>
            </a:r>
            <a:r>
              <a:rPr kumimoji="0" lang="pl-PL" b="0" i="1" u="none" strike="noStrike" kern="0" cap="none" spc="0" normalizeH="0" baseline="0" noProof="0" dirty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mgr inż. Marek Wdowiak</a:t>
            </a:r>
          </a:p>
        </p:txBody>
      </p:sp>
      <p:sp>
        <p:nvSpPr>
          <p:cNvPr id="35" name="pole tekstowe 7">
            <a:extLst>
              <a:ext uri="{FF2B5EF4-FFF2-40B4-BE49-F238E27FC236}">
                <a16:creationId xmlns:a16="http://schemas.microsoft.com/office/drawing/2014/main" id="{2D4DE068-6B6E-6CA1-132F-BAB4DAE114E2}"/>
              </a:ext>
            </a:extLst>
          </p:cNvPr>
          <p:cNvSpPr txBox="1"/>
          <p:nvPr/>
        </p:nvSpPr>
        <p:spPr>
          <a:xfrm>
            <a:off x="894647" y="1607866"/>
            <a:ext cx="7484012" cy="7052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110709" tIns="110709" rIns="110709" bIns="110709" numCol="1" spcCol="38100" rtlCol="0" anchor="t">
            <a:spAutoFit/>
          </a:bodyPr>
          <a:lstStyle/>
          <a:p>
            <a:pPr marL="0" marR="0" lvl="0" indent="0" algn="ctr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2400" b="0" u="none" strike="noStrike" kern="0" cap="none" spc="0" normalizeH="0" baseline="0" noProof="0" dirty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Praca inżynierska</a:t>
            </a:r>
          </a:p>
        </p:txBody>
      </p:sp>
      <p:sp>
        <p:nvSpPr>
          <p:cNvPr id="39" name="pole tekstowe 2">
            <a:extLst>
              <a:ext uri="{FF2B5EF4-FFF2-40B4-BE49-F238E27FC236}">
                <a16:creationId xmlns:a16="http://schemas.microsoft.com/office/drawing/2014/main" id="{E5A09389-30DB-57BB-A110-1A4CD86F098E}"/>
              </a:ext>
            </a:extLst>
          </p:cNvPr>
          <p:cNvSpPr txBox="1"/>
          <p:nvPr/>
        </p:nvSpPr>
        <p:spPr>
          <a:xfrm>
            <a:off x="5745019" y="5590857"/>
            <a:ext cx="3684464" cy="6313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none" lIns="110709" tIns="110709" rIns="110709" bIns="110709" numCol="1" spcCol="38100" rtlCol="0" anchor="t">
            <a:spAutoFit/>
          </a:bodyPr>
          <a:lstStyle/>
          <a:p>
            <a:pPr marL="0" marR="0" lvl="0" indent="0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2000" b="0" i="0" u="none" strike="noStrike" kern="0" cap="none" spc="0" normalizeH="0" baseline="0" noProof="0" dirty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Warszawa, 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17 </a:t>
            </a:r>
            <a:r>
              <a:rPr kumimoji="0" lang="pl-PL" sz="2000" b="0" i="0" u="none" strike="noStrike" kern="0" cap="none" spc="0" normalizeH="0" baseline="0" noProof="0" dirty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stycznia 20</a:t>
            </a:r>
            <a:r>
              <a:rPr kumimoji="0" lang="en-GB" sz="2000" b="0" i="0" u="none" strike="noStrike" kern="0" cap="none" spc="0" normalizeH="0" baseline="0" noProof="0" dirty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23</a:t>
            </a:r>
            <a:r>
              <a:rPr kumimoji="0" lang="pl-PL" sz="2000" b="0" i="0" u="none" strike="noStrike" kern="0" cap="none" spc="0" normalizeH="0" baseline="0" noProof="0" dirty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 r.</a:t>
            </a:r>
          </a:p>
        </p:txBody>
      </p:sp>
    </p:spTree>
    <p:extLst>
      <p:ext uri="{BB962C8B-B14F-4D97-AF65-F5344CB8AC3E}">
        <p14:creationId xmlns:p14="http://schemas.microsoft.com/office/powerpoint/2010/main" val="4028352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Picture 4" descr="Film reel and slate">
            <a:extLst>
              <a:ext uri="{FF2B5EF4-FFF2-40B4-BE49-F238E27FC236}">
                <a16:creationId xmlns:a16="http://schemas.microsoft.com/office/drawing/2014/main" id="{152A1C90-1A64-9A99-B236-F076B94E88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2496" b="3234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8D5FEF0-BCC5-24EA-915B-34163E9617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9" y="5981756"/>
            <a:ext cx="2219048" cy="752381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picture containing text, clipart, dishware, tableware&#10;&#10;Description automatically generated">
            <a:extLst>
              <a:ext uri="{FF2B5EF4-FFF2-40B4-BE49-F238E27FC236}">
                <a16:creationId xmlns:a16="http://schemas.microsoft.com/office/drawing/2014/main" id="{5D7B59B6-3161-4B09-0606-094A01ADD4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9" y="6061795"/>
            <a:ext cx="1828571" cy="60952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3.png">
            <a:extLst>
              <a:ext uri="{FF2B5EF4-FFF2-40B4-BE49-F238E27FC236}">
                <a16:creationId xmlns:a16="http://schemas.microsoft.com/office/drawing/2014/main" id="{DCB6C1BC-DF34-6855-F1AB-7A8436E72A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F61D6C3-1840-2FC8-A25B-40BB50C37333}"/>
              </a:ext>
            </a:extLst>
          </p:cNvPr>
          <p:cNvSpPr txBox="1">
            <a:spLocks/>
          </p:cNvSpPr>
          <p:nvPr/>
        </p:nvSpPr>
        <p:spPr>
          <a:xfrm>
            <a:off x="550863" y="549275"/>
            <a:ext cx="8755876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 fontScale="77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Przykład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 </a:t>
            </a:r>
            <a:r>
              <a:rPr kumimoji="0" 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działania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— </a:t>
            </a:r>
            <a:r>
              <a:rPr kumimoji="0" 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widok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 </a:t>
            </a:r>
            <a:r>
              <a:rPr kumimoji="0" 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szczegółów</a:t>
            </a:r>
            <a:endParaRPr kumimoji="0" lang="pl-PL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j-ea"/>
              <a:cs typeface="+mj-cs"/>
            </a:endParaRPr>
          </a:p>
        </p:txBody>
      </p:sp>
      <p:pic>
        <p:nvPicPr>
          <p:cNvPr id="3" name="Details - 1">
            <a:hlinkClick r:id="" action="ppaction://media"/>
            <a:extLst>
              <a:ext uri="{FF2B5EF4-FFF2-40B4-BE49-F238E27FC236}">
                <a16:creationId xmlns:a16="http://schemas.microsoft.com/office/drawing/2014/main" id="{2716738D-EE42-4D85-16EC-24E3A9EDFE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1" time="1740.6432"/>
                    <p14:bmk name="Bookmark 2" time="4160.0837"/>
                    <p14:bmk name="Bookmark 3" time="9135.899100000001"/>
                    <p14:bmk name="Bookmark 4" time="20325.3231"/>
                    <p14:bmk name="Bookmark 5" time="29732.1362"/>
                    <p14:bmk name="Bookmark 6" time="34325.5898"/>
                    <p14:bmk name="Bookmark 7" time="39824.5768"/>
                  </p14:bmkLst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40378" y="1406331"/>
            <a:ext cx="6814997" cy="432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12181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3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16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Picture 4" descr="Film reel and slate">
            <a:extLst>
              <a:ext uri="{FF2B5EF4-FFF2-40B4-BE49-F238E27FC236}">
                <a16:creationId xmlns:a16="http://schemas.microsoft.com/office/drawing/2014/main" id="{152A1C90-1A64-9A99-B236-F076B94E88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2496" b="3234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8D5FEF0-BCC5-24EA-915B-34163E9617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9" y="5981756"/>
            <a:ext cx="2219048" cy="752381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picture containing text, clipart, dishware, tableware&#10;&#10;Description automatically generated">
            <a:extLst>
              <a:ext uri="{FF2B5EF4-FFF2-40B4-BE49-F238E27FC236}">
                <a16:creationId xmlns:a16="http://schemas.microsoft.com/office/drawing/2014/main" id="{5D7B59B6-3161-4B09-0606-094A01ADD4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9" y="6061795"/>
            <a:ext cx="1828571" cy="60952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3.png">
            <a:extLst>
              <a:ext uri="{FF2B5EF4-FFF2-40B4-BE49-F238E27FC236}">
                <a16:creationId xmlns:a16="http://schemas.microsoft.com/office/drawing/2014/main" id="{DCB6C1BC-DF34-6855-F1AB-7A8436E72A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F61D6C3-1840-2FC8-A25B-40BB50C37333}"/>
              </a:ext>
            </a:extLst>
          </p:cNvPr>
          <p:cNvSpPr txBox="1">
            <a:spLocks/>
          </p:cNvSpPr>
          <p:nvPr/>
        </p:nvSpPr>
        <p:spPr>
          <a:xfrm>
            <a:off x="550862" y="549275"/>
            <a:ext cx="5369523" cy="315437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Przykład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 </a:t>
            </a:r>
            <a:r>
              <a:rPr kumimoji="0" 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działania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— </a:t>
            </a:r>
            <a:r>
              <a:rPr kumimoji="0" 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wersja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 </a:t>
            </a:r>
            <a:r>
              <a:rPr kumimoji="0" 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mobilna</a:t>
            </a:r>
            <a:endParaRPr kumimoji="0" lang="pl-PL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j-ea"/>
              <a:cs typeface="+mj-cs"/>
            </a:endParaRPr>
          </a:p>
        </p:txBody>
      </p:sp>
      <p:pic>
        <p:nvPicPr>
          <p:cNvPr id="2" name="Mobile">
            <a:hlinkClick r:id="" action="ppaction://media"/>
            <a:extLst>
              <a:ext uri="{FF2B5EF4-FFF2-40B4-BE49-F238E27FC236}">
                <a16:creationId xmlns:a16="http://schemas.microsoft.com/office/drawing/2014/main" id="{F23DC35A-4FCB-CEE6-B5C1-C7A6F02057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271617" y="245005"/>
            <a:ext cx="2492766" cy="55167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56528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53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ykres w dokumencie z piórem">
            <a:extLst>
              <a:ext uri="{FF2B5EF4-FFF2-40B4-BE49-F238E27FC236}">
                <a16:creationId xmlns:a16="http://schemas.microsoft.com/office/drawing/2014/main" id="{35E797F4-3AD3-EB0F-CD5C-A704F8FC51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5" b="14315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67A7B07-3BFC-D2F5-FF16-470B1CC540C8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Dalszy</a:t>
            </a:r>
            <a:r>
              <a:rPr lang="en-US" dirty="0"/>
              <a:t> </a:t>
            </a:r>
            <a:r>
              <a:rPr lang="en-US" dirty="0" err="1"/>
              <a:t>rozwój</a:t>
            </a:r>
            <a:endParaRPr lang="pl-PL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2813835-C468-051B-56B8-DA39BC21F606}"/>
              </a:ext>
            </a:extLst>
          </p:cNvPr>
          <p:cNvSpPr txBox="1">
            <a:spLocks/>
          </p:cNvSpPr>
          <p:nvPr/>
        </p:nvSpPr>
        <p:spPr>
          <a:xfrm>
            <a:off x="842963" y="1744124"/>
            <a:ext cx="7308849" cy="35051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Więcej</a:t>
            </a:r>
            <a:r>
              <a:rPr lang="en-GB" sz="2400" dirty="0"/>
              <a:t> </a:t>
            </a:r>
            <a:r>
              <a:rPr lang="en-GB" sz="2400" dirty="0" err="1"/>
              <a:t>danych</a:t>
            </a:r>
            <a:endParaRPr lang="en-GB" sz="24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Publiczny</a:t>
            </a:r>
            <a:r>
              <a:rPr lang="en-GB" sz="2400" dirty="0"/>
              <a:t> </a:t>
            </a:r>
            <a:r>
              <a:rPr lang="en-GB" sz="2400" dirty="0" err="1"/>
              <a:t>dostęp</a:t>
            </a:r>
            <a:endParaRPr lang="en-GB" sz="24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Analiza</a:t>
            </a:r>
            <a:r>
              <a:rPr lang="en-GB" sz="2400" dirty="0"/>
              <a:t> </a:t>
            </a:r>
            <a:r>
              <a:rPr lang="en-GB" sz="2400" dirty="0" err="1"/>
              <a:t>nagromadzonych</a:t>
            </a:r>
            <a:r>
              <a:rPr lang="en-GB" sz="2400" dirty="0"/>
              <a:t> </a:t>
            </a:r>
            <a:r>
              <a:rPr lang="en-GB" sz="2400" dirty="0" err="1"/>
              <a:t>danych</a:t>
            </a:r>
            <a:endParaRPr lang="pl-PL" sz="2400" dirty="0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E68A5372-A65D-BC40-383E-9F222D88CC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9" y="5981756"/>
            <a:ext cx="2219048" cy="752381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 descr="A picture containing text, clipart, dishware, tableware&#10;&#10;Description automatically generated">
            <a:extLst>
              <a:ext uri="{FF2B5EF4-FFF2-40B4-BE49-F238E27FC236}">
                <a16:creationId xmlns:a16="http://schemas.microsoft.com/office/drawing/2014/main" id="{48340422-DDED-348C-A8F0-48A9143521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9" y="6061795"/>
            <a:ext cx="1828571" cy="60952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10" name="image3.png">
            <a:extLst>
              <a:ext uri="{FF2B5EF4-FFF2-40B4-BE49-F238E27FC236}">
                <a16:creationId xmlns:a16="http://schemas.microsoft.com/office/drawing/2014/main" id="{A11591D0-63CB-A4B0-6693-4DB4AA5EAE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6545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óro umieszczone na górze wiersza podpisu">
            <a:extLst>
              <a:ext uri="{FF2B5EF4-FFF2-40B4-BE49-F238E27FC236}">
                <a16:creationId xmlns:a16="http://schemas.microsoft.com/office/drawing/2014/main" id="{D547BB12-1E53-8144-CD44-11E8E7A39A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3A4DEF-4D14-F202-0E7C-159E26C00CAD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>
                <a:solidFill>
                  <a:srgbClr val="30343E"/>
                </a:solidFill>
              </a:rPr>
              <a:t>Podsumowanie</a:t>
            </a:r>
            <a:endParaRPr lang="pl-PL" dirty="0">
              <a:solidFill>
                <a:srgbClr val="30343E"/>
              </a:solidFill>
            </a:endParaRP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478AFE54-9070-733B-5F2C-5E754EC31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991" y="5981557"/>
            <a:ext cx="2219635" cy="752580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20" name="Picture 19" descr="A picture containing text, sign&#10;&#10;Description automatically generated">
            <a:extLst>
              <a:ext uri="{FF2B5EF4-FFF2-40B4-BE49-F238E27FC236}">
                <a16:creationId xmlns:a16="http://schemas.microsoft.com/office/drawing/2014/main" id="{225B862E-FD14-94CC-3DF6-491AB8F5AD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655" y="6061736"/>
            <a:ext cx="1829055" cy="609685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3.png">
            <a:extLst>
              <a:ext uri="{FF2B5EF4-FFF2-40B4-BE49-F238E27FC236}">
                <a16:creationId xmlns:a16="http://schemas.microsoft.com/office/drawing/2014/main" id="{1C674993-7969-662C-6426-DB1779252F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DDEBBFB4-AA21-17E0-319C-F84968CFAB2A}"/>
              </a:ext>
            </a:extLst>
          </p:cNvPr>
          <p:cNvSpPr txBox="1">
            <a:spLocks/>
          </p:cNvSpPr>
          <p:nvPr/>
        </p:nvSpPr>
        <p:spPr>
          <a:xfrm>
            <a:off x="842963" y="1744124"/>
            <a:ext cx="7308849" cy="35051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rgbClr val="30343E"/>
                </a:solidFill>
              </a:rPr>
              <a:t>Zrealizowane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wymagania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funkcjonalne</a:t>
            </a:r>
            <a:endParaRPr lang="en-GB" sz="2400" dirty="0">
              <a:solidFill>
                <a:srgbClr val="30343E"/>
              </a:solidFill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rgbClr val="30343E"/>
                </a:solidFill>
              </a:rPr>
              <a:t>Przygotowanie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na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dalszy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rozwój</a:t>
            </a:r>
            <a:endParaRPr lang="en-GB" sz="2400" dirty="0">
              <a:solidFill>
                <a:srgbClr val="30343E"/>
              </a:solidFill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rgbClr val="30343E"/>
                </a:solidFill>
              </a:rPr>
              <a:t>Spełnione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wymogi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autora</a:t>
            </a:r>
            <a:endParaRPr lang="pl-PL" sz="2400" dirty="0">
              <a:solidFill>
                <a:srgbClr val="30343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64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96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6.png">
            <a:extLst>
              <a:ext uri="{FF2B5EF4-FFF2-40B4-BE49-F238E27FC236}">
                <a16:creationId xmlns:a16="http://schemas.microsoft.com/office/drawing/2014/main" id="{C7242213-B56C-A6F7-29FD-DA16C74A8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483" y="341107"/>
            <a:ext cx="2761691" cy="60386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4.png">
            <a:extLst>
              <a:ext uri="{FF2B5EF4-FFF2-40B4-BE49-F238E27FC236}">
                <a16:creationId xmlns:a16="http://schemas.microsoft.com/office/drawing/2014/main" id="{6F9511AD-CCFD-FBA8-471F-32EC3788E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" y="5452404"/>
            <a:ext cx="2286000" cy="769837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71">
            <a:extLst>
              <a:ext uri="{FF2B5EF4-FFF2-40B4-BE49-F238E27FC236}">
                <a16:creationId xmlns:a16="http://schemas.microsoft.com/office/drawing/2014/main" id="{639DBE4F-7074-DA19-B3DD-C5FD800C3EA8}"/>
              </a:ext>
            </a:extLst>
          </p:cNvPr>
          <p:cNvSpPr/>
          <p:nvPr/>
        </p:nvSpPr>
        <p:spPr>
          <a:xfrm>
            <a:off x="1" y="2742017"/>
            <a:ext cx="9429482" cy="686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93000"/>
              </a:lnSpc>
              <a:spcBef>
                <a:spcPts val="0"/>
              </a:spcBef>
              <a:defRPr sz="7000">
                <a:solidFill>
                  <a:srgbClr val="3C3C4C"/>
                </a:solidFill>
                <a:latin typeface="Adagio_Slab"/>
                <a:ea typeface="Adagio_Slab"/>
                <a:cs typeface="Adagio_Slab"/>
                <a:sym typeface="Adagio_Slab"/>
              </a:defRPr>
            </a:lvl1pPr>
          </a:lstStyle>
          <a:p>
            <a:pPr marL="0" marR="0" lvl="0" indent="0" algn="ctr" defTabSz="1087437" rtl="0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800" b="0" u="none" strike="noStrike" kern="0" cap="none" spc="0" normalizeH="0" baseline="0" noProof="0" dirty="0">
                <a:ln>
                  <a:noFill/>
                </a:ln>
                <a:solidFill>
                  <a:srgbClr val="3C3C4C"/>
                </a:solidFill>
                <a:effectLst/>
                <a:uLnTx/>
                <a:uFillTx/>
                <a:latin typeface="+mn-lt"/>
                <a:sym typeface="Adagio_Slab"/>
              </a:rPr>
              <a:t>Dziękuję za uwag</a:t>
            </a:r>
            <a:r>
              <a:rPr kumimoji="0" lang="en-GB" sz="4800" b="0" u="none" strike="noStrike" kern="0" cap="none" spc="0" normalizeH="0" baseline="0" noProof="0" dirty="0">
                <a:ln>
                  <a:noFill/>
                </a:ln>
                <a:solidFill>
                  <a:srgbClr val="3C3C4C"/>
                </a:solidFill>
                <a:effectLst/>
                <a:uLnTx/>
                <a:uFillTx/>
                <a:latin typeface="+mn-lt"/>
                <a:sym typeface="Adagio_Slab"/>
              </a:rPr>
              <a:t>ę</a:t>
            </a:r>
            <a:endParaRPr kumimoji="0" sz="4800" b="0" u="none" strike="noStrike" kern="0" cap="none" spc="0" normalizeH="0" baseline="0" noProof="0" dirty="0">
              <a:ln>
                <a:noFill/>
              </a:ln>
              <a:solidFill>
                <a:srgbClr val="3C3C4C"/>
              </a:solidFill>
              <a:effectLst/>
              <a:uLnTx/>
              <a:uFillTx/>
              <a:latin typeface="+mn-lt"/>
              <a:sym typeface="Adagio_Slab"/>
            </a:endParaRPr>
          </a:p>
        </p:txBody>
      </p:sp>
      <p:pic>
        <p:nvPicPr>
          <p:cNvPr id="7" name="pasted-image.pdf">
            <a:extLst>
              <a:ext uri="{FF2B5EF4-FFF2-40B4-BE49-F238E27FC236}">
                <a16:creationId xmlns:a16="http://schemas.microsoft.com/office/drawing/2014/main" id="{4B43C976-F648-E695-16AD-2DA04D3C6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" y="341107"/>
            <a:ext cx="2334675" cy="79060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37450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riting an appointment on a paper agenda">
            <a:extLst>
              <a:ext uri="{FF2B5EF4-FFF2-40B4-BE49-F238E27FC236}">
                <a16:creationId xmlns:a16="http://schemas.microsoft.com/office/drawing/2014/main" id="{4D5BD2D4-03C3-BAB5-2117-9D717C23F9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saturation sat="200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3.png">
            <a:extLst>
              <a:ext uri="{FF2B5EF4-FFF2-40B4-BE49-F238E27FC236}">
                <a16:creationId xmlns:a16="http://schemas.microsoft.com/office/drawing/2014/main" id="{CB60DCA0-3FC9-7DC7-E293-977A5F984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459C82F-1069-3B54-AE54-3688F70E81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9" y="5981756"/>
            <a:ext cx="2219048" cy="752381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text, clipart, dishware, tableware&#10;&#10;Description automatically generated">
            <a:extLst>
              <a:ext uri="{FF2B5EF4-FFF2-40B4-BE49-F238E27FC236}">
                <a16:creationId xmlns:a16="http://schemas.microsoft.com/office/drawing/2014/main" id="{15BFB694-4FC3-105D-ACC5-5A8455CADA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9" y="6061795"/>
            <a:ext cx="1828571" cy="60952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CD0CC53-E890-229E-6D86-7D276CD3460A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Agenda</a:t>
            </a:r>
            <a:endParaRPr lang="pl-PL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E67B083-E04B-9FEA-E0CE-F6F7F18691E0}"/>
              </a:ext>
            </a:extLst>
          </p:cNvPr>
          <p:cNvSpPr txBox="1">
            <a:spLocks/>
          </p:cNvSpPr>
          <p:nvPr/>
        </p:nvSpPr>
        <p:spPr>
          <a:xfrm>
            <a:off x="816238" y="1663610"/>
            <a:ext cx="7878182" cy="38826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Motywacja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Cel projektu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Wykorzystane narzędzia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Architektura systemu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Komponent agenta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Przykłady działania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 dirty="0"/>
              <a:t>Dalszy rozwój</a:t>
            </a:r>
          </a:p>
        </p:txBody>
      </p:sp>
    </p:spTree>
    <p:extLst>
      <p:ext uri="{BB962C8B-B14F-4D97-AF65-F5344CB8AC3E}">
        <p14:creationId xmlns:p14="http://schemas.microsoft.com/office/powerpoint/2010/main" val="3528723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4062C8-C8CA-547B-05DA-6A95966165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549275"/>
            <a:ext cx="6373812" cy="98488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normAutofit/>
          </a:bodyPr>
          <a:lstStyle/>
          <a:p>
            <a:r>
              <a:rPr lang="en-GB" sz="4800" dirty="0" err="1"/>
              <a:t>Motywacja</a:t>
            </a:r>
            <a:endParaRPr lang="pl-PL" sz="4800" dirty="0"/>
          </a:p>
        </p:txBody>
      </p:sp>
      <p:pic>
        <p:nvPicPr>
          <p:cNvPr id="4" name="Picture 3" descr="Jedyny w tłumie">
            <a:extLst>
              <a:ext uri="{FF2B5EF4-FFF2-40B4-BE49-F238E27FC236}">
                <a16:creationId xmlns:a16="http://schemas.microsoft.com/office/drawing/2014/main" id="{A029B016-0FAF-7075-1180-5FB20156D9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126" b="28659"/>
          <a:stretch/>
        </p:blipFill>
        <p:spPr>
          <a:xfrm>
            <a:off x="20" y="2083435"/>
            <a:ext cx="12191980" cy="4774564"/>
          </a:xfrm>
          <a:custGeom>
            <a:avLst/>
            <a:gdLst/>
            <a:ahLst/>
            <a:cxnLst/>
            <a:rect l="l" t="t" r="r" b="b"/>
            <a:pathLst>
              <a:path w="12192000" h="4774564">
                <a:moveTo>
                  <a:pt x="0" y="0"/>
                </a:moveTo>
                <a:lnTo>
                  <a:pt x="12192000" y="0"/>
                </a:lnTo>
                <a:lnTo>
                  <a:pt x="12192000" y="4774564"/>
                </a:lnTo>
                <a:lnTo>
                  <a:pt x="0" y="4774564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3.png">
            <a:extLst>
              <a:ext uri="{FF2B5EF4-FFF2-40B4-BE49-F238E27FC236}">
                <a16:creationId xmlns:a16="http://schemas.microsoft.com/office/drawing/2014/main" id="{5A1256A0-A26F-2DCA-ADF9-53CD628FB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96B3DDF-807E-0DD3-85B6-3181AEFD92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9" y="5981756"/>
            <a:ext cx="2219048" cy="752381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text, clipart, dishware, tableware&#10;&#10;Description automatically generated">
            <a:extLst>
              <a:ext uri="{FF2B5EF4-FFF2-40B4-BE49-F238E27FC236}">
                <a16:creationId xmlns:a16="http://schemas.microsoft.com/office/drawing/2014/main" id="{E693D6FA-8A17-9E89-FB5A-DFC2CEAFC6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9" y="6061795"/>
            <a:ext cx="1828571" cy="60952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4906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rzałka uderza w cel buhajów">
            <a:extLst>
              <a:ext uri="{FF2B5EF4-FFF2-40B4-BE49-F238E27FC236}">
                <a16:creationId xmlns:a16="http://schemas.microsoft.com/office/drawing/2014/main" id="{486A814D-B495-C4B0-E81F-FB56FE573D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71" b="21979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040EC11-E85E-15C6-2704-0406A1B5DB54}"/>
              </a:ext>
            </a:extLst>
          </p:cNvPr>
          <p:cNvSpPr txBox="1">
            <a:spLocks/>
          </p:cNvSpPr>
          <p:nvPr/>
        </p:nvSpPr>
        <p:spPr>
          <a:xfrm>
            <a:off x="816238" y="1788015"/>
            <a:ext cx="5223260" cy="35736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Monitorowanie</a:t>
            </a:r>
            <a:endParaRPr lang="en-GB" sz="2400" dirty="0"/>
          </a:p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Zdalny</a:t>
            </a:r>
            <a:r>
              <a:rPr lang="en-GB" sz="2400" dirty="0"/>
              <a:t> </a:t>
            </a:r>
            <a:r>
              <a:rPr lang="en-GB" sz="2400" dirty="0" err="1"/>
              <a:t>dostęp</a:t>
            </a:r>
            <a:endParaRPr lang="en-GB" sz="2400" dirty="0"/>
          </a:p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Przechowywanie</a:t>
            </a:r>
            <a:r>
              <a:rPr lang="en-GB" sz="2400" dirty="0"/>
              <a:t> </a:t>
            </a:r>
            <a:r>
              <a:rPr lang="en-GB" sz="2400" dirty="0" err="1"/>
              <a:t>danych</a:t>
            </a:r>
            <a:endParaRPr lang="en-GB" sz="2400" dirty="0"/>
          </a:p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Prostota</a:t>
            </a:r>
            <a:endParaRPr lang="en-GB" sz="2400" dirty="0"/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C63940E0-52EB-8622-FB35-8949F356BD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9" y="5981756"/>
            <a:ext cx="2219048" cy="752381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20" name="Title 1">
            <a:extLst>
              <a:ext uri="{FF2B5EF4-FFF2-40B4-BE49-F238E27FC236}">
                <a16:creationId xmlns:a16="http://schemas.microsoft.com/office/drawing/2014/main" id="{72BB8D8E-7EA6-8579-D938-9C198E1B4FAD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err="1"/>
              <a:t>Cel</a:t>
            </a:r>
            <a:r>
              <a:rPr lang="en-GB" dirty="0"/>
              <a:t> </a:t>
            </a:r>
            <a:r>
              <a:rPr lang="en-GB" dirty="0" err="1"/>
              <a:t>projektu</a:t>
            </a:r>
            <a:endParaRPr lang="pl-PL" dirty="0"/>
          </a:p>
        </p:txBody>
      </p:sp>
      <p:pic>
        <p:nvPicPr>
          <p:cNvPr id="14" name="Picture 13" descr="A picture containing text, clipart, dishware, tableware&#10;&#10;Description automatically generated">
            <a:extLst>
              <a:ext uri="{FF2B5EF4-FFF2-40B4-BE49-F238E27FC236}">
                <a16:creationId xmlns:a16="http://schemas.microsoft.com/office/drawing/2014/main" id="{2FBB75B6-A85F-4E44-B129-B00CA50296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9" y="6061795"/>
            <a:ext cx="1828571" cy="60952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26" name="image3.png">
            <a:extLst>
              <a:ext uri="{FF2B5EF4-FFF2-40B4-BE49-F238E27FC236}">
                <a16:creationId xmlns:a16="http://schemas.microsoft.com/office/drawing/2014/main" id="{27D045A4-9515-2456-E3E3-D0BE88112E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9242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1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5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 descr="Narzędzia D-I-Y i rzemieślnicze">
            <a:extLst>
              <a:ext uri="{FF2B5EF4-FFF2-40B4-BE49-F238E27FC236}">
                <a16:creationId xmlns:a16="http://schemas.microsoft.com/office/drawing/2014/main" id="{B59CDAF3-306D-1547-326B-ADBF727CCD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1033" b="4697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05FC1CF-51BC-77A2-8C96-4279ED9A91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9" y="5981756"/>
            <a:ext cx="2219048" cy="752381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A picture containing text, clipart, dishware, tableware&#10;&#10;Description automatically generated">
            <a:extLst>
              <a:ext uri="{FF2B5EF4-FFF2-40B4-BE49-F238E27FC236}">
                <a16:creationId xmlns:a16="http://schemas.microsoft.com/office/drawing/2014/main" id="{9F51B710-2742-730A-17D1-9E3F185064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9" y="6061795"/>
            <a:ext cx="1828571" cy="60952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735309B0-B332-3834-9F1D-534DEBEB7294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 fontScale="92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/>
              <a:t>Wykorzystane</a:t>
            </a:r>
            <a:r>
              <a:rPr lang="en-US" dirty="0"/>
              <a:t> </a:t>
            </a:r>
            <a:r>
              <a:rPr lang="pl-PL" dirty="0"/>
              <a:t>narzędzia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3EA62DA-D51A-EB0D-3E4F-7CE8CD41A1E1}"/>
              </a:ext>
            </a:extLst>
          </p:cNvPr>
          <p:cNvSpPr txBox="1">
            <a:spLocks/>
          </p:cNvSpPr>
          <p:nvPr/>
        </p:nvSpPr>
        <p:spPr>
          <a:xfrm>
            <a:off x="842963" y="1744124"/>
            <a:ext cx="7308849" cy="350512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C# </a:t>
            </a:r>
            <a:r>
              <a:rPr lang="en-GB" sz="2400" dirty="0" err="1"/>
              <a:t>oraz</a:t>
            </a:r>
            <a:r>
              <a:rPr lang="en-GB" sz="2400" dirty="0"/>
              <a:t> JavaScript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ASP.NET Core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React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Docker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/>
              <a:t>Microsoft SQL Server</a:t>
            </a:r>
            <a:endParaRPr lang="pl-PL" sz="2400" dirty="0"/>
          </a:p>
        </p:txBody>
      </p:sp>
      <p:pic>
        <p:nvPicPr>
          <p:cNvPr id="9" name="image3.png">
            <a:extLst>
              <a:ext uri="{FF2B5EF4-FFF2-40B4-BE49-F238E27FC236}">
                <a16:creationId xmlns:a16="http://schemas.microsoft.com/office/drawing/2014/main" id="{81E9BE4C-01AC-7F89-E19C-3C2CD8972F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EA6CDB02-4A2E-2124-76A9-9C12CDF8E9D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177" y="1871937"/>
            <a:ext cx="1920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B8C77191-74F4-FFE2-A528-535CA266033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080" y="1869831"/>
            <a:ext cx="1080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E3CE7080-B4E8-65A6-265B-65CD0A0C191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852" y="1869831"/>
            <a:ext cx="1080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5510D379-7A71-7277-6CFA-8F94EF88A6E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795" y="2953109"/>
            <a:ext cx="1242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DC081EFE-FB6D-C969-C031-048848BF568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400" y="4035834"/>
            <a:ext cx="3555554" cy="90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0" name="Picture 19" descr="Logo, company name&#10;&#10;Description automatically generated">
            <a:extLst>
              <a:ext uri="{FF2B5EF4-FFF2-40B4-BE49-F238E27FC236}">
                <a16:creationId xmlns:a16="http://schemas.microsoft.com/office/drawing/2014/main" id="{1B52311C-5F02-2281-8ED0-B9407484F787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060" y="2953109"/>
            <a:ext cx="1335975" cy="1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019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1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5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 descr="Biurko z technicznymi rysunkami, ołówkiem i narzędziami">
            <a:extLst>
              <a:ext uri="{FF2B5EF4-FFF2-40B4-BE49-F238E27FC236}">
                <a16:creationId xmlns:a16="http://schemas.microsoft.com/office/drawing/2014/main" id="{28894492-4391-67D7-E76B-0157B7841B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5282" b="10449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Rectangle 22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4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DF5777C5-8BF9-6DDD-0E21-06639423DD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9" y="5981756"/>
            <a:ext cx="2219048" cy="752381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text, clipart, dishware, tableware&#10;&#10;Description automatically generated">
            <a:extLst>
              <a:ext uri="{FF2B5EF4-FFF2-40B4-BE49-F238E27FC236}">
                <a16:creationId xmlns:a16="http://schemas.microsoft.com/office/drawing/2014/main" id="{90C300C3-AD9F-AABA-8395-16C39EE1A3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9" y="6061795"/>
            <a:ext cx="1828571" cy="60952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40" name="Picture 39" descr="Diagram&#10;&#10;Description automatically generated">
            <a:extLst>
              <a:ext uri="{FF2B5EF4-FFF2-40B4-BE49-F238E27FC236}">
                <a16:creationId xmlns:a16="http://schemas.microsoft.com/office/drawing/2014/main" id="{F1A3B8F2-67F9-AA62-F064-595A9B277B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62" y="1455403"/>
            <a:ext cx="6102393" cy="44144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43EF99BF-0398-0A0F-87B6-792534D8835B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Architektura</a:t>
            </a:r>
            <a:r>
              <a:rPr lang="en-US" dirty="0"/>
              <a:t> systemu</a:t>
            </a:r>
            <a:endParaRPr lang="pl-PL" dirty="0"/>
          </a:p>
        </p:txBody>
      </p:sp>
      <p:pic>
        <p:nvPicPr>
          <p:cNvPr id="42" name="image3.png">
            <a:extLst>
              <a:ext uri="{FF2B5EF4-FFF2-40B4-BE49-F238E27FC236}">
                <a16:creationId xmlns:a16="http://schemas.microsoft.com/office/drawing/2014/main" id="{63E2CB12-9D54-7043-7692-1CD1FFAADB6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6892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8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krypt komputerowy na ekranie">
            <a:extLst>
              <a:ext uri="{FF2B5EF4-FFF2-40B4-BE49-F238E27FC236}">
                <a16:creationId xmlns:a16="http://schemas.microsoft.com/office/drawing/2014/main" id="{514ACBB3-B705-FEAC-CB33-BB7D5A8EFC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5981" b="9749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47129921-342E-A3FE-C1B4-7FFBAE2E145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9" y="5981756"/>
            <a:ext cx="2219048" cy="752381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 descr="A picture containing text, clipart, dishware, tableware&#10;&#10;Description automatically generated">
            <a:extLst>
              <a:ext uri="{FF2B5EF4-FFF2-40B4-BE49-F238E27FC236}">
                <a16:creationId xmlns:a16="http://schemas.microsoft.com/office/drawing/2014/main" id="{BB0EFCD8-699A-5F05-3FD2-0388E531747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9" y="6061795"/>
            <a:ext cx="1828571" cy="60952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A432BE5A-14D9-1F95-37C7-9E850C218A39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Komponent</a:t>
            </a:r>
            <a:r>
              <a:rPr lang="en-US" dirty="0"/>
              <a:t> </a:t>
            </a:r>
            <a:r>
              <a:rPr lang="en-US" dirty="0" err="1"/>
              <a:t>agenta</a:t>
            </a:r>
            <a:endParaRPr lang="pl-PL" dirty="0"/>
          </a:p>
        </p:txBody>
      </p:sp>
      <p:pic>
        <p:nvPicPr>
          <p:cNvPr id="14" name="image3.png">
            <a:extLst>
              <a:ext uri="{FF2B5EF4-FFF2-40B4-BE49-F238E27FC236}">
                <a16:creationId xmlns:a16="http://schemas.microsoft.com/office/drawing/2014/main" id="{06E0D2D1-AB69-A74D-901A-7A187F83BF7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CD50C2F7-6400-9298-0988-B0A9BDE5D26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64" y="1781090"/>
            <a:ext cx="8452101" cy="3876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976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5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8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lm reel and slate">
            <a:extLst>
              <a:ext uri="{FF2B5EF4-FFF2-40B4-BE49-F238E27FC236}">
                <a16:creationId xmlns:a16="http://schemas.microsoft.com/office/drawing/2014/main" id="{152A1C90-1A64-9A99-B236-F076B94E88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2496" b="3234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8D5FEF0-BCC5-24EA-915B-34163E9617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9" y="5981756"/>
            <a:ext cx="2219048" cy="752381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picture containing text, clipart, dishware, tableware&#10;&#10;Description automatically generated">
            <a:extLst>
              <a:ext uri="{FF2B5EF4-FFF2-40B4-BE49-F238E27FC236}">
                <a16:creationId xmlns:a16="http://schemas.microsoft.com/office/drawing/2014/main" id="{5D7B59B6-3161-4B09-0606-094A01ADD4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9" y="6061795"/>
            <a:ext cx="1828571" cy="60952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3.png">
            <a:extLst>
              <a:ext uri="{FF2B5EF4-FFF2-40B4-BE49-F238E27FC236}">
                <a16:creationId xmlns:a16="http://schemas.microsoft.com/office/drawing/2014/main" id="{DCB6C1BC-DF34-6855-F1AB-7A8436E72A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F61D6C3-1840-2FC8-A25B-40BB50C37333}"/>
              </a:ext>
            </a:extLst>
          </p:cNvPr>
          <p:cNvSpPr txBox="1">
            <a:spLocks/>
          </p:cNvSpPr>
          <p:nvPr/>
        </p:nvSpPr>
        <p:spPr>
          <a:xfrm>
            <a:off x="550863" y="549275"/>
            <a:ext cx="8043767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 fontScale="92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Przykład</a:t>
            </a:r>
            <a:r>
              <a:rPr lang="en-US" dirty="0"/>
              <a:t> </a:t>
            </a:r>
            <a:r>
              <a:rPr lang="en-US" dirty="0" err="1"/>
              <a:t>działania</a:t>
            </a:r>
            <a:r>
              <a:rPr lang="en-US" dirty="0"/>
              <a:t>— dashboard</a:t>
            </a:r>
            <a:endParaRPr lang="pl-PL" dirty="0"/>
          </a:p>
        </p:txBody>
      </p:sp>
      <p:pic>
        <p:nvPicPr>
          <p:cNvPr id="2" name="Dashboard - 1">
            <a:hlinkClick r:id="" action="ppaction://media"/>
            <a:extLst>
              <a:ext uri="{FF2B5EF4-FFF2-40B4-BE49-F238E27FC236}">
                <a16:creationId xmlns:a16="http://schemas.microsoft.com/office/drawing/2014/main" id="{E8E602CD-84E0-1BD9-8E21-1DC3849A14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55710" y="1500653"/>
            <a:ext cx="7006386" cy="432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772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15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9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n-ea"/>
                <a:cs typeface="+mn-cs"/>
              </a:endParaRPr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5" name="Picture 4" descr="Film reel and slate">
            <a:extLst>
              <a:ext uri="{FF2B5EF4-FFF2-40B4-BE49-F238E27FC236}">
                <a16:creationId xmlns:a16="http://schemas.microsoft.com/office/drawing/2014/main" id="{152A1C90-1A64-9A99-B236-F076B94E88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2496" b="3234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n-ea"/>
              <a:cs typeface="+mn-cs"/>
            </a:endParaRP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58D5FEF0-BCC5-24EA-915B-34163E96179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829" y="5981756"/>
            <a:ext cx="2219048" cy="752381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6" name="Picture 5" descr="A picture containing text, clipart, dishware, tableware&#10;&#10;Description automatically generated">
            <a:extLst>
              <a:ext uri="{FF2B5EF4-FFF2-40B4-BE49-F238E27FC236}">
                <a16:creationId xmlns:a16="http://schemas.microsoft.com/office/drawing/2014/main" id="{5D7B59B6-3161-4B09-0606-094A01ADD4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139" y="6061795"/>
            <a:ext cx="1828571" cy="609524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7" name="image3.png">
            <a:extLst>
              <a:ext uri="{FF2B5EF4-FFF2-40B4-BE49-F238E27FC236}">
                <a16:creationId xmlns:a16="http://schemas.microsoft.com/office/drawing/2014/main" id="{DCB6C1BC-DF34-6855-F1AB-7A8436E72A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F61D6C3-1840-2FC8-A25B-40BB50C37333}"/>
              </a:ext>
            </a:extLst>
          </p:cNvPr>
          <p:cNvSpPr txBox="1">
            <a:spLocks/>
          </p:cNvSpPr>
          <p:nvPr/>
        </p:nvSpPr>
        <p:spPr>
          <a:xfrm>
            <a:off x="550863" y="549275"/>
            <a:ext cx="757348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 fontScale="775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Przykład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 </a:t>
            </a:r>
            <a:r>
              <a:rPr kumimoji="0" lang="en-US" sz="48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działania</a:t>
            </a:r>
            <a:r>
              <a:rPr kumimoji="0" 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venir Next LT Pro"/>
                <a:ea typeface="+mj-ea"/>
                <a:cs typeface="+mj-cs"/>
              </a:rPr>
              <a:t>— </a:t>
            </a:r>
            <a:r>
              <a:rPr lang="en-US" dirty="0" err="1">
                <a:solidFill>
                  <a:srgbClr val="FFFFFF"/>
                </a:solidFill>
                <a:latin typeface="Avenir Next LT Pro"/>
              </a:rPr>
              <a:t>interakcja</a:t>
            </a:r>
            <a:r>
              <a:rPr lang="en-US" dirty="0">
                <a:solidFill>
                  <a:srgbClr val="FFFFFF"/>
                </a:solidFill>
                <a:latin typeface="Avenir Next LT Pro"/>
              </a:rPr>
              <a:t> </a:t>
            </a:r>
            <a:r>
              <a:rPr lang="en-US" dirty="0" err="1">
                <a:solidFill>
                  <a:srgbClr val="FFFFFF"/>
                </a:solidFill>
                <a:latin typeface="Avenir Next LT Pro"/>
              </a:rPr>
              <a:t>dashboaru</a:t>
            </a:r>
            <a:endParaRPr kumimoji="0" lang="pl-PL" sz="4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venir Next LT Pro"/>
              <a:ea typeface="+mj-ea"/>
              <a:cs typeface="+mj-cs"/>
            </a:endParaRPr>
          </a:p>
        </p:txBody>
      </p:sp>
      <p:pic>
        <p:nvPicPr>
          <p:cNvPr id="2" name="Dashboard - 2">
            <a:hlinkClick r:id="" action="ppaction://media"/>
            <a:extLst>
              <a:ext uri="{FF2B5EF4-FFF2-40B4-BE49-F238E27FC236}">
                <a16:creationId xmlns:a16="http://schemas.microsoft.com/office/drawing/2014/main" id="{FC10043D-BBB0-0F61-1410-3BECE0D987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bmkLst>
                    <p14:bmk name="Bookmark 2" time="2817.7324"/>
                    <p14:bmk name="Bookmark 3" time="7858.4686"/>
                    <p14:bmk name="Bookmark 4" time="15257.7614"/>
                    <p14:bmk name="Bookmark 5" time="20342.5327"/>
                    <p14:bmk name="Bookmark 6" time="26193.2305"/>
                    <p14:bmk name="Bookmark 7" time="40623.285"/>
                  </p14:bmkLst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69554" y="1517723"/>
            <a:ext cx="7006383" cy="432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63767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400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86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261A2E"/>
      </a:dk2>
      <a:lt2>
        <a:srgbClr val="F0F3F3"/>
      </a:lt2>
      <a:accent1>
        <a:srgbClr val="C34D61"/>
      </a:accent1>
      <a:accent2>
        <a:srgbClr val="B13B81"/>
      </a:accent2>
      <a:accent3>
        <a:srgbClr val="C34DC3"/>
      </a:accent3>
      <a:accent4>
        <a:srgbClr val="7F3BB1"/>
      </a:accent4>
      <a:accent5>
        <a:srgbClr val="604DC3"/>
      </a:accent5>
      <a:accent6>
        <a:srgbClr val="3B59B1"/>
      </a:accent6>
      <a:hlink>
        <a:srgbClr val="7853C5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112</Words>
  <Application>Microsoft Office PowerPoint</Application>
  <PresentationFormat>Widescreen</PresentationFormat>
  <Paragraphs>40</Paragraphs>
  <Slides>14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Avenir Next LT Pro</vt:lpstr>
      <vt:lpstr>3DFloatVTI</vt:lpstr>
      <vt:lpstr>PowerPoint Presentation</vt:lpstr>
      <vt:lpstr>PowerPoint Presentation</vt:lpstr>
      <vt:lpstr>Motywacja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Motywacja</dc:title>
  <dc:creator>Jankowski Oskar (STUD)</dc:creator>
  <cp:lastModifiedBy>Jankowski Oskar (STUD)</cp:lastModifiedBy>
  <cp:revision>51</cp:revision>
  <dcterms:created xsi:type="dcterms:W3CDTF">2023-01-17T19:32:48Z</dcterms:created>
  <dcterms:modified xsi:type="dcterms:W3CDTF">2023-01-18T17:52:03Z</dcterms:modified>
</cp:coreProperties>
</file>

<file path=docProps/thumbnail.jpeg>
</file>